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6" r:id="rId9"/>
    <p:sldId id="264" r:id="rId10"/>
    <p:sldId id="265" r:id="rId11"/>
    <p:sldId id="268" r:id="rId12"/>
    <p:sldId id="282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59" r:id="rId3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ry mizrahi" userId="8b4d3b215bbb6d79" providerId="LiveId" clId="{223EC6B8-4BBF-4714-B1A8-BAF29F3F0E3E}"/>
    <pc:docChg chg="custSel modSld">
      <pc:chgData name="omry mizrahi" userId="8b4d3b215bbb6d79" providerId="LiveId" clId="{223EC6B8-4BBF-4714-B1A8-BAF29F3F0E3E}" dt="2023-12-13T07:05:49.569" v="0" actId="478"/>
      <pc:docMkLst>
        <pc:docMk/>
      </pc:docMkLst>
      <pc:sldChg chg="addSp delSp modSp mod">
        <pc:chgData name="omry mizrahi" userId="8b4d3b215bbb6d79" providerId="LiveId" clId="{223EC6B8-4BBF-4714-B1A8-BAF29F3F0E3E}" dt="2023-12-13T07:05:49.569" v="0" actId="478"/>
        <pc:sldMkLst>
          <pc:docMk/>
          <pc:sldMk cId="2337111027" sldId="256"/>
        </pc:sldMkLst>
        <pc:spChg chg="del">
          <ac:chgData name="omry mizrahi" userId="8b4d3b215bbb6d79" providerId="LiveId" clId="{223EC6B8-4BBF-4714-B1A8-BAF29F3F0E3E}" dt="2023-12-13T07:05:49.569" v="0" actId="478"/>
          <ac:spMkLst>
            <pc:docMk/>
            <pc:sldMk cId="2337111027" sldId="256"/>
            <ac:spMk id="3" creationId="{B79C5678-91DE-FB54-0C53-242F13709E4E}"/>
          </ac:spMkLst>
        </pc:spChg>
        <pc:spChg chg="add mod">
          <ac:chgData name="omry mizrahi" userId="8b4d3b215bbb6d79" providerId="LiveId" clId="{223EC6B8-4BBF-4714-B1A8-BAF29F3F0E3E}" dt="2023-12-13T07:05:49.569" v="0" actId="478"/>
          <ac:spMkLst>
            <pc:docMk/>
            <pc:sldMk cId="2337111027" sldId="256"/>
            <ac:spMk id="5" creationId="{E47834C2-DFBF-F267-F579-3B6911ADF4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CBC9DC-7824-4DCE-A758-6FF1F99A7B17}" type="doc">
      <dgm:prSet loTypeId="urn:microsoft.com/office/officeart/2005/8/layout/process1" loCatId="process" qsTypeId="urn:microsoft.com/office/officeart/2005/8/quickstyle/simple1" qsCatId="simple" csTypeId="urn:microsoft.com/office/officeart/2005/8/colors/accent0_2" csCatId="mainScheme" phldr="1"/>
      <dgm:spPr/>
    </dgm:pt>
    <dgm:pt modelId="{A992ACC6-816D-4458-B442-FEFDFF0D48BC}">
      <dgm:prSet phldrT="[Text]"/>
      <dgm:spPr/>
      <dgm:t>
        <a:bodyPr/>
        <a:lstStyle/>
        <a:p>
          <a:r>
            <a:rPr lang="en-GB" dirty="0"/>
            <a:t>VRM</a:t>
          </a:r>
          <a:endParaRPr lang="en-IL" dirty="0"/>
        </a:p>
      </dgm:t>
    </dgm:pt>
    <dgm:pt modelId="{1CEB933F-9228-4A11-B03D-7D20A528A6C2}" type="parTrans" cxnId="{4077B4E3-E98F-4245-BD4A-3F4F2F481C3B}">
      <dgm:prSet/>
      <dgm:spPr/>
      <dgm:t>
        <a:bodyPr/>
        <a:lstStyle/>
        <a:p>
          <a:endParaRPr lang="en-IL"/>
        </a:p>
      </dgm:t>
    </dgm:pt>
    <dgm:pt modelId="{3E04F4A2-6CBF-4DED-A94B-F7EABE8164B2}" type="sibTrans" cxnId="{4077B4E3-E98F-4245-BD4A-3F4F2F481C3B}">
      <dgm:prSet/>
      <dgm:spPr/>
      <dgm:t>
        <a:bodyPr/>
        <a:lstStyle/>
        <a:p>
          <a:endParaRPr lang="en-IL"/>
        </a:p>
      </dgm:t>
    </dgm:pt>
    <dgm:pt modelId="{0E7BA064-54BD-4C02-B806-80D2BE658C0D}">
      <dgm:prSet phldrT="[Text]"/>
      <dgm:spPr/>
      <dgm:t>
        <a:bodyPr/>
        <a:lstStyle/>
        <a:p>
          <a:r>
            <a:rPr lang="en-GB" dirty="0"/>
            <a:t>TRACES/PLANE</a:t>
          </a:r>
          <a:endParaRPr lang="en-IL" dirty="0"/>
        </a:p>
      </dgm:t>
    </dgm:pt>
    <dgm:pt modelId="{36F508D1-4E6B-4F0A-B016-DE44CE3B17C7}" type="parTrans" cxnId="{08F8A70F-B8FF-4128-AC17-FBC4DC9434B0}">
      <dgm:prSet/>
      <dgm:spPr/>
      <dgm:t>
        <a:bodyPr/>
        <a:lstStyle/>
        <a:p>
          <a:endParaRPr lang="en-IL"/>
        </a:p>
      </dgm:t>
    </dgm:pt>
    <dgm:pt modelId="{9EA5A6E8-2232-4190-B2C2-801E227CE984}" type="sibTrans" cxnId="{08F8A70F-B8FF-4128-AC17-FBC4DC9434B0}">
      <dgm:prSet/>
      <dgm:spPr/>
      <dgm:t>
        <a:bodyPr/>
        <a:lstStyle/>
        <a:p>
          <a:endParaRPr lang="en-IL"/>
        </a:p>
      </dgm:t>
    </dgm:pt>
    <dgm:pt modelId="{D611F4B0-5EF8-4C1E-A86E-7F055F1D0855}">
      <dgm:prSet phldrT="[Text]"/>
      <dgm:spPr/>
      <dgm:t>
        <a:bodyPr/>
        <a:lstStyle/>
        <a:p>
          <a:r>
            <a:rPr lang="en-GB" dirty="0"/>
            <a:t>LOAD</a:t>
          </a:r>
          <a:endParaRPr lang="en-IL" dirty="0"/>
        </a:p>
      </dgm:t>
    </dgm:pt>
    <dgm:pt modelId="{857F9549-2D26-495D-9D8E-EB30630C5F0E}" type="parTrans" cxnId="{1FB7904F-ACF5-4498-8042-1386B31FDDBE}">
      <dgm:prSet/>
      <dgm:spPr/>
      <dgm:t>
        <a:bodyPr/>
        <a:lstStyle/>
        <a:p>
          <a:endParaRPr lang="en-IL"/>
        </a:p>
      </dgm:t>
    </dgm:pt>
    <dgm:pt modelId="{797AFE27-CB3B-4E72-B286-39CF380C3656}" type="sibTrans" cxnId="{1FB7904F-ACF5-4498-8042-1386B31FDDBE}">
      <dgm:prSet/>
      <dgm:spPr/>
      <dgm:t>
        <a:bodyPr/>
        <a:lstStyle/>
        <a:p>
          <a:endParaRPr lang="en-IL"/>
        </a:p>
      </dgm:t>
    </dgm:pt>
    <dgm:pt modelId="{55ECDD14-7B09-402A-97B2-1E89FF112B47}" type="pres">
      <dgm:prSet presAssocID="{15CBC9DC-7824-4DCE-A758-6FF1F99A7B17}" presName="Name0" presStyleCnt="0">
        <dgm:presLayoutVars>
          <dgm:dir/>
          <dgm:resizeHandles val="exact"/>
        </dgm:presLayoutVars>
      </dgm:prSet>
      <dgm:spPr/>
    </dgm:pt>
    <dgm:pt modelId="{97F2A120-DC93-44C8-8A92-8163F51F65C5}" type="pres">
      <dgm:prSet presAssocID="{A992ACC6-816D-4458-B442-FEFDFF0D48BC}" presName="node" presStyleLbl="node1" presStyleIdx="0" presStyleCnt="3">
        <dgm:presLayoutVars>
          <dgm:bulletEnabled val="1"/>
        </dgm:presLayoutVars>
      </dgm:prSet>
      <dgm:spPr/>
    </dgm:pt>
    <dgm:pt modelId="{6BC78289-691F-48B8-8781-529727BD07DD}" type="pres">
      <dgm:prSet presAssocID="{3E04F4A2-6CBF-4DED-A94B-F7EABE8164B2}" presName="sibTrans" presStyleLbl="sibTrans2D1" presStyleIdx="0" presStyleCnt="2"/>
      <dgm:spPr/>
    </dgm:pt>
    <dgm:pt modelId="{4D0D14B3-5B6E-4F69-A6DA-3B5E684D23E6}" type="pres">
      <dgm:prSet presAssocID="{3E04F4A2-6CBF-4DED-A94B-F7EABE8164B2}" presName="connectorText" presStyleLbl="sibTrans2D1" presStyleIdx="0" presStyleCnt="2"/>
      <dgm:spPr/>
    </dgm:pt>
    <dgm:pt modelId="{366F2E13-88D9-4529-8E8F-8DEBED1C0892}" type="pres">
      <dgm:prSet presAssocID="{0E7BA064-54BD-4C02-B806-80D2BE658C0D}" presName="node" presStyleLbl="node1" presStyleIdx="1" presStyleCnt="3">
        <dgm:presLayoutVars>
          <dgm:bulletEnabled val="1"/>
        </dgm:presLayoutVars>
      </dgm:prSet>
      <dgm:spPr/>
    </dgm:pt>
    <dgm:pt modelId="{E45CD0EB-DFA4-4ACC-8E9B-8802C5AE1FCE}" type="pres">
      <dgm:prSet presAssocID="{9EA5A6E8-2232-4190-B2C2-801E227CE984}" presName="sibTrans" presStyleLbl="sibTrans2D1" presStyleIdx="1" presStyleCnt="2"/>
      <dgm:spPr/>
    </dgm:pt>
    <dgm:pt modelId="{FCAB4561-8812-439A-9F0D-9A02B5151681}" type="pres">
      <dgm:prSet presAssocID="{9EA5A6E8-2232-4190-B2C2-801E227CE984}" presName="connectorText" presStyleLbl="sibTrans2D1" presStyleIdx="1" presStyleCnt="2"/>
      <dgm:spPr/>
    </dgm:pt>
    <dgm:pt modelId="{3F9FD654-2198-4B80-90CA-F68A9B1924FD}" type="pres">
      <dgm:prSet presAssocID="{D611F4B0-5EF8-4C1E-A86E-7F055F1D0855}" presName="node" presStyleLbl="node1" presStyleIdx="2" presStyleCnt="3">
        <dgm:presLayoutVars>
          <dgm:bulletEnabled val="1"/>
        </dgm:presLayoutVars>
      </dgm:prSet>
      <dgm:spPr/>
    </dgm:pt>
  </dgm:ptLst>
  <dgm:cxnLst>
    <dgm:cxn modelId="{08F8A70F-B8FF-4128-AC17-FBC4DC9434B0}" srcId="{15CBC9DC-7824-4DCE-A758-6FF1F99A7B17}" destId="{0E7BA064-54BD-4C02-B806-80D2BE658C0D}" srcOrd="1" destOrd="0" parTransId="{36F508D1-4E6B-4F0A-B016-DE44CE3B17C7}" sibTransId="{9EA5A6E8-2232-4190-B2C2-801E227CE984}"/>
    <dgm:cxn modelId="{AB0FF925-E651-4479-A98D-2AB314701B34}" type="presOf" srcId="{15CBC9DC-7824-4DCE-A758-6FF1F99A7B17}" destId="{55ECDD14-7B09-402A-97B2-1E89FF112B47}" srcOrd="0" destOrd="0" presId="urn:microsoft.com/office/officeart/2005/8/layout/process1"/>
    <dgm:cxn modelId="{760B7A4F-9A8C-4851-95D3-D35F617F5C2E}" type="presOf" srcId="{3E04F4A2-6CBF-4DED-A94B-F7EABE8164B2}" destId="{4D0D14B3-5B6E-4F69-A6DA-3B5E684D23E6}" srcOrd="1" destOrd="0" presId="urn:microsoft.com/office/officeart/2005/8/layout/process1"/>
    <dgm:cxn modelId="{1FB7904F-ACF5-4498-8042-1386B31FDDBE}" srcId="{15CBC9DC-7824-4DCE-A758-6FF1F99A7B17}" destId="{D611F4B0-5EF8-4C1E-A86E-7F055F1D0855}" srcOrd="2" destOrd="0" parTransId="{857F9549-2D26-495D-9D8E-EB30630C5F0E}" sibTransId="{797AFE27-CB3B-4E72-B286-39CF380C3656}"/>
    <dgm:cxn modelId="{7114B059-3CCA-46B3-AE8B-EC04DDE416B8}" type="presOf" srcId="{9EA5A6E8-2232-4190-B2C2-801E227CE984}" destId="{FCAB4561-8812-439A-9F0D-9A02B5151681}" srcOrd="1" destOrd="0" presId="urn:microsoft.com/office/officeart/2005/8/layout/process1"/>
    <dgm:cxn modelId="{1EC07B8D-C26E-492F-8A7B-EF9674747E71}" type="presOf" srcId="{3E04F4A2-6CBF-4DED-A94B-F7EABE8164B2}" destId="{6BC78289-691F-48B8-8781-529727BD07DD}" srcOrd="0" destOrd="0" presId="urn:microsoft.com/office/officeart/2005/8/layout/process1"/>
    <dgm:cxn modelId="{CEBB6296-301C-4DE7-81ED-9CE722B8A969}" type="presOf" srcId="{D611F4B0-5EF8-4C1E-A86E-7F055F1D0855}" destId="{3F9FD654-2198-4B80-90CA-F68A9B1924FD}" srcOrd="0" destOrd="0" presId="urn:microsoft.com/office/officeart/2005/8/layout/process1"/>
    <dgm:cxn modelId="{73049E9E-5705-4CF3-A7BB-940F1D4E56FD}" type="presOf" srcId="{A992ACC6-816D-4458-B442-FEFDFF0D48BC}" destId="{97F2A120-DC93-44C8-8A92-8163F51F65C5}" srcOrd="0" destOrd="0" presId="urn:microsoft.com/office/officeart/2005/8/layout/process1"/>
    <dgm:cxn modelId="{D2E548D7-EE2C-4E84-9349-98C4DBD775FC}" type="presOf" srcId="{0E7BA064-54BD-4C02-B806-80D2BE658C0D}" destId="{366F2E13-88D9-4529-8E8F-8DEBED1C0892}" srcOrd="0" destOrd="0" presId="urn:microsoft.com/office/officeart/2005/8/layout/process1"/>
    <dgm:cxn modelId="{580736DA-EB5D-4B14-9140-C44639204F19}" type="presOf" srcId="{9EA5A6E8-2232-4190-B2C2-801E227CE984}" destId="{E45CD0EB-DFA4-4ACC-8E9B-8802C5AE1FCE}" srcOrd="0" destOrd="0" presId="urn:microsoft.com/office/officeart/2005/8/layout/process1"/>
    <dgm:cxn modelId="{4077B4E3-E98F-4245-BD4A-3F4F2F481C3B}" srcId="{15CBC9DC-7824-4DCE-A758-6FF1F99A7B17}" destId="{A992ACC6-816D-4458-B442-FEFDFF0D48BC}" srcOrd="0" destOrd="0" parTransId="{1CEB933F-9228-4A11-B03D-7D20A528A6C2}" sibTransId="{3E04F4A2-6CBF-4DED-A94B-F7EABE8164B2}"/>
    <dgm:cxn modelId="{73B2EFBA-3CC5-4A4D-806D-0E3C409110CD}" type="presParOf" srcId="{55ECDD14-7B09-402A-97B2-1E89FF112B47}" destId="{97F2A120-DC93-44C8-8A92-8163F51F65C5}" srcOrd="0" destOrd="0" presId="urn:microsoft.com/office/officeart/2005/8/layout/process1"/>
    <dgm:cxn modelId="{ACDA725D-F700-4792-8F69-85236EDB7178}" type="presParOf" srcId="{55ECDD14-7B09-402A-97B2-1E89FF112B47}" destId="{6BC78289-691F-48B8-8781-529727BD07DD}" srcOrd="1" destOrd="0" presId="urn:microsoft.com/office/officeart/2005/8/layout/process1"/>
    <dgm:cxn modelId="{56747F08-9632-4382-89F6-95D93FB04B1E}" type="presParOf" srcId="{6BC78289-691F-48B8-8781-529727BD07DD}" destId="{4D0D14B3-5B6E-4F69-A6DA-3B5E684D23E6}" srcOrd="0" destOrd="0" presId="urn:microsoft.com/office/officeart/2005/8/layout/process1"/>
    <dgm:cxn modelId="{D5BE103E-9BD9-456E-9AE5-127A0AD6D68A}" type="presParOf" srcId="{55ECDD14-7B09-402A-97B2-1E89FF112B47}" destId="{366F2E13-88D9-4529-8E8F-8DEBED1C0892}" srcOrd="2" destOrd="0" presId="urn:microsoft.com/office/officeart/2005/8/layout/process1"/>
    <dgm:cxn modelId="{3EAC7F33-C278-4BBF-B96A-EE3B41C1E69F}" type="presParOf" srcId="{55ECDD14-7B09-402A-97B2-1E89FF112B47}" destId="{E45CD0EB-DFA4-4ACC-8E9B-8802C5AE1FCE}" srcOrd="3" destOrd="0" presId="urn:microsoft.com/office/officeart/2005/8/layout/process1"/>
    <dgm:cxn modelId="{555F8CE4-7103-4204-93B7-E4FE6C3808A5}" type="presParOf" srcId="{E45CD0EB-DFA4-4ACC-8E9B-8802C5AE1FCE}" destId="{FCAB4561-8812-439A-9F0D-9A02B5151681}" srcOrd="0" destOrd="0" presId="urn:microsoft.com/office/officeart/2005/8/layout/process1"/>
    <dgm:cxn modelId="{A7A207A4-900A-4789-B25B-BA46CAABD252}" type="presParOf" srcId="{55ECDD14-7B09-402A-97B2-1E89FF112B47}" destId="{3F9FD654-2198-4B80-90CA-F68A9B1924F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2A120-DC93-44C8-8A92-8163F51F65C5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VRM</a:t>
          </a:r>
          <a:endParaRPr lang="en-IL" sz="2400" kern="1200" dirty="0"/>
        </a:p>
      </dsp:txBody>
      <dsp:txXfrm>
        <a:off x="44665" y="2106299"/>
        <a:ext cx="2060143" cy="1206068"/>
      </dsp:txXfrm>
    </dsp:sp>
    <dsp:sp modelId="{6BC78289-691F-48B8-8781-529727BD07DD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000" kern="1200"/>
        </a:p>
      </dsp:txBody>
      <dsp:txXfrm>
        <a:off x="2355850" y="2550475"/>
        <a:ext cx="316861" cy="317716"/>
      </dsp:txXfrm>
    </dsp:sp>
    <dsp:sp modelId="{366F2E13-88D9-4529-8E8F-8DEBED1C0892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TRACES/PLANE</a:t>
          </a:r>
          <a:endParaRPr lang="en-IL" sz="2400" kern="1200" dirty="0"/>
        </a:p>
      </dsp:txBody>
      <dsp:txXfrm>
        <a:off x="3033928" y="2106299"/>
        <a:ext cx="2060143" cy="1206068"/>
      </dsp:txXfrm>
    </dsp:sp>
    <dsp:sp modelId="{E45CD0EB-DFA4-4ACC-8E9B-8802C5AE1FC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L" sz="2000" kern="1200"/>
        </a:p>
      </dsp:txBody>
      <dsp:txXfrm>
        <a:off x="5345112" y="2550475"/>
        <a:ext cx="316861" cy="317716"/>
      </dsp:txXfrm>
    </dsp:sp>
    <dsp:sp modelId="{3F9FD654-2198-4B80-90CA-F68A9B1924FD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LOAD</a:t>
          </a:r>
          <a:endParaRPr lang="en-IL" sz="24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9900-3B01-6EA2-9980-40DD030EE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6DA937-3D96-8670-D985-1C3CC7EC8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A3F9A-A1FE-D5F8-658C-6DA13F4D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2587B-239A-3F89-6D7A-68490C0EC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59655-B92E-42A2-64A3-0884A32C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695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BCA67-4E0D-3AF7-2D28-0F9827E3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35DA5-14F4-00A3-5F49-76A06D236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A0D799-8829-F2E4-DB53-92835D09B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97014-F070-9660-43A2-AB87998A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E171-6A26-A227-D2E6-88A0583D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90764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5756CB-2F83-578D-088F-1A8B19917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76751A-21F0-8395-4363-E95FC63BA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4B57F-4FA1-043C-366D-9A832C6EC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1AD63-7B47-CAB6-923D-775695F64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B2A68-C7E5-C7F8-C943-BF0BB9B50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772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09F4-A27D-4A35-440A-A4DF9204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3FFB-B8BA-D29B-10EC-6F38D14F9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B7413-D737-CBEB-B64E-A7BD78FA1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0C39E-F7AC-C674-0E63-7AAE393E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0243C-89B7-24A4-E54B-1D5A6FB4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782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B9768-0359-56A8-BB3C-2A3B9E3A9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B1629-A353-9F79-F06C-A49977786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CB5B-FC0C-44D2-4A75-3D2A52F7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80A6-B175-924B-7819-A7211724D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30136-6986-5C06-3C83-BF4D9B93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247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8677-9A22-7A3E-9795-962E56201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49239-3DEF-C1D9-3B45-8BA457943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40AA6-8405-3E01-CAB9-B21A197BE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E42DB-083E-053C-0DBD-FAD4D248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87A1C-605D-1EF9-0886-88498F57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EB20A-16A9-CAF8-FC7D-E77B9373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9790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406A6-8022-6834-E652-9EE0A30A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0CCFF-8ABB-25FD-BC96-6AD60C9A2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278018-A4D2-5797-64C2-C9A788869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9C819F-B2C8-EA2E-FB5A-D5A0B3027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D7CE1-B2B9-D406-632D-4B6B4535F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027E5A-517F-9B69-5CBD-6D6CE38E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04A68B-7E50-FBC8-6DB9-CFF5829B3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CF943-CAC3-128D-BA17-0BBD5CE1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41948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F24C8-55FD-DE4B-FE5B-2C9D2CFF0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32E87-F56E-6FB1-F032-87974C7D7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EBBFA-2B35-B80F-6BE1-E1AA56CD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FA7B1-6D31-B96F-3B7D-BE44A9F45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0069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8620F9-846F-1213-6C3F-BC1BA42B8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F8F4AC-6EB3-2048-5D48-80C6A907B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B4AE0-446F-F355-7F6A-205173A8C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76314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B1DCA-9E02-BAE7-D45F-C67364380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6935A-18EB-9641-4341-F8DDC0CD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9093F-2C32-951A-7F8E-AEAF1E655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E4DBB-7E2A-3CA0-64B7-3B16DE87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15BE61-E835-EBD1-A276-43A2432BA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E6BED-4ABF-DBC4-0FC2-F1B140E70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84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D893-7977-44A2-CFDE-A51A03619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9A4799-7261-FC14-2363-008678B699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1C8EB-C26C-25B2-1776-A7685BDE2B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25FEA-A0A6-F1DA-5155-4311AE11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CAFF2-1CC1-AEC0-F000-248D45465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C5DEE-D933-7177-8FE7-4E359132D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56001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3126A8-6485-C6F0-4F06-5112AB220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C55B1-93F5-CFDE-C7F6-BC527AE1D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4C75C-6FF9-2E63-5269-24654C48BB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8E833-BAB7-4F36-AB8D-886805597D74}" type="datetimeFigureOut">
              <a:rPr lang="en-IL" smtClean="0"/>
              <a:t>13/12/2023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1DF86-C569-1E16-7578-3B3636B58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CDDB9-4C7F-DE0B-B435-29B09F73D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40A0D-593C-496C-8A36-39D9CECB886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665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B53D-24E1-A9B6-E7F1-47FB2EE10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390" y="1769540"/>
            <a:ext cx="11196537" cy="1828801"/>
          </a:xfrm>
        </p:spPr>
        <p:txBody>
          <a:bodyPr/>
          <a:lstStyle/>
          <a:p>
            <a:r>
              <a:rPr lang="en-GB" dirty="0"/>
              <a:t>Power integrity </a:t>
            </a:r>
            <a:r>
              <a:rPr lang="he-IL" dirty="0"/>
              <a:t>מבוא ל</a:t>
            </a:r>
            <a:endParaRPr lang="en-IL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47834C2-DFBF-F267-F579-3B6911ADF4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3711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CE950-3C16-56C3-F3C8-1DCA1B6DC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BBE44-291B-86F3-0666-A5D83AB9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64C58-DC28-DDE6-2878-FC784AE2B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071"/>
            <a:ext cx="12192000" cy="555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3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ממה מורכבת רשת ה</a:t>
            </a:r>
            <a:r>
              <a:rPr lang="en-US" dirty="0"/>
              <a:t>PDN</a:t>
            </a:r>
            <a:r>
              <a:rPr lang="he-IL" dirty="0"/>
              <a:t> שלנו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קבלים</a:t>
            </a:r>
          </a:p>
          <a:p>
            <a:pPr algn="r" rtl="1"/>
            <a:r>
              <a:rPr lang="he-IL" dirty="0"/>
              <a:t>סלילים</a:t>
            </a:r>
          </a:p>
          <a:p>
            <a:pPr algn="r" rtl="1"/>
            <a:r>
              <a:rPr lang="he-IL" dirty="0"/>
              <a:t>פריטים</a:t>
            </a:r>
          </a:p>
          <a:p>
            <a:pPr algn="r" rtl="1"/>
            <a:r>
              <a:rPr lang="en-US" dirty="0"/>
              <a:t>TRACE</a:t>
            </a:r>
            <a:r>
              <a:rPr lang="he-IL" dirty="0"/>
              <a:t>\</a:t>
            </a:r>
            <a:r>
              <a:rPr lang="en-US" dirty="0"/>
              <a:t>PLANE</a:t>
            </a:r>
            <a:endParaRPr lang="he-IL" dirty="0"/>
          </a:p>
          <a:p>
            <a:pPr algn="r" rtl="1"/>
            <a:r>
              <a:rPr lang="en-US" dirty="0"/>
              <a:t>IC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8094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קבלים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אם מסתכלים מהצד של העומס שלנו הרכיב הראשון שהוא יראה הינו קבלי הצימוד, לכן לקבלים אלו השפעה גבוהה על האימפדנס בתדרים הגבוהים יותר.</a:t>
            </a:r>
          </a:p>
          <a:p>
            <a:pPr algn="r" rtl="1"/>
            <a:r>
              <a:rPr lang="he-IL" dirty="0"/>
              <a:t>שמירה על אימפדנס נמוך ושימוש נכון בקבלים ישפיע רבות על האימפדנס של רשת ה</a:t>
            </a:r>
            <a:r>
              <a:rPr lang="en-US" dirty="0"/>
              <a:t>PDN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EA222-635A-8066-9462-1C2B0F40A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21" y="3933250"/>
            <a:ext cx="7298200" cy="28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43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סוגי קבלים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en-US" dirty="0"/>
              <a:t>MLCC</a:t>
            </a:r>
            <a:endParaRPr lang="he-IL" dirty="0"/>
          </a:p>
          <a:p>
            <a:pPr algn="r" rtl="1"/>
            <a:r>
              <a:rPr lang="en-GB" dirty="0"/>
              <a:t>Ceramic</a:t>
            </a:r>
          </a:p>
          <a:p>
            <a:pPr algn="r" rtl="1"/>
            <a:r>
              <a:rPr lang="en-GB" dirty="0"/>
              <a:t>Electrolytic </a:t>
            </a:r>
          </a:p>
          <a:p>
            <a:pPr algn="r" rtl="1"/>
            <a:r>
              <a:rPr lang="en-GB" dirty="0"/>
              <a:t>Tantalum</a:t>
            </a:r>
          </a:p>
          <a:p>
            <a:pPr algn="r" rtl="1"/>
            <a:r>
              <a:rPr lang="en-GB" dirty="0"/>
              <a:t>Film</a:t>
            </a:r>
          </a:p>
          <a:p>
            <a:pPr algn="r" rtl="1"/>
            <a:r>
              <a:rPr lang="en-GB" dirty="0"/>
              <a:t>silicon</a:t>
            </a:r>
            <a:endParaRPr lang="he-IL" dirty="0"/>
          </a:p>
          <a:p>
            <a:pPr algn="r" rtl="1"/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888A2-D77E-0D56-1C2E-110CF530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45" y="4829382"/>
            <a:ext cx="85725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2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GB" dirty="0"/>
              <a:t>MLCC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EA6A0-7502-8940-81E9-14B1FA0A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80E1E-B48F-54C7-C55A-3F68124BA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1825625"/>
            <a:ext cx="71913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34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 גודל </a:t>
            </a:r>
            <a:r>
              <a:rPr lang="en-GB" dirty="0"/>
              <a:t>MLCC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EA6A0-7502-8940-81E9-14B1FA0A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1B9762-4CAD-564C-0615-735C4D568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243806"/>
            <a:ext cx="98679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37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 סימון </a:t>
            </a:r>
            <a:r>
              <a:rPr lang="en-GB" dirty="0"/>
              <a:t>MLCC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EA6A0-7502-8940-81E9-14B1FA0A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683B9-7DE3-FD5D-0C1E-8C6B01B47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39" y="1471642"/>
            <a:ext cx="6795052" cy="512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4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שינוי בטמפ', תדר,מתח </a:t>
            </a:r>
            <a:r>
              <a:rPr lang="en-GB" dirty="0"/>
              <a:t>MLCC</a:t>
            </a:r>
            <a:endParaRPr lang="en-I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8EA6A0-7502-8940-81E9-14B1FA0A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3FFDC-E62E-F7C1-C8A8-0D85C8A69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324330"/>
            <a:ext cx="11353800" cy="305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9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קבל מעשי מודל מסדר ראשון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91508-72D8-5349-4856-EB8513C66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746" y="1690688"/>
            <a:ext cx="7089500" cy="341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91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קבל מעשי מודל מסדר ראשון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C2B09E-07A6-4839-A837-3D34E102E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2713"/>
            <a:ext cx="12192000" cy="56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5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מה אכפת לנו?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443"/>
            <a:ext cx="10515600" cy="4351338"/>
          </a:xfrm>
        </p:spPr>
        <p:txBody>
          <a:bodyPr>
            <a:normAutofit/>
          </a:bodyPr>
          <a:lstStyle/>
          <a:p>
            <a:pPr algn="ctr" rtl="1"/>
            <a:r>
              <a:rPr lang="he-IL" sz="2800" dirty="0"/>
              <a:t>עד היום עסקנו רק בבעיות של </a:t>
            </a:r>
            <a:r>
              <a:rPr lang="en-US" sz="2800" dirty="0"/>
              <a:t>VRM</a:t>
            </a:r>
            <a:r>
              <a:rPr lang="he-IL" sz="2800" dirty="0"/>
              <a:t> ( קבל כניסה קבל מוצא)</a:t>
            </a:r>
          </a:p>
          <a:p>
            <a:pPr marL="36900" indent="0" algn="r" rtl="1">
              <a:buNone/>
            </a:pPr>
            <a:r>
              <a:rPr lang="he-IL" sz="4800" dirty="0"/>
              <a:t>					אבל</a:t>
            </a:r>
            <a:endParaRPr lang="he-IL" sz="2800" dirty="0"/>
          </a:p>
          <a:p>
            <a:pPr algn="ctr" rtl="1"/>
            <a:r>
              <a:rPr lang="he-IL" sz="2800" dirty="0"/>
              <a:t>מה קורה בין לבין?</a:t>
            </a:r>
          </a:p>
          <a:p>
            <a:pPr algn="ctr" rtl="1"/>
            <a:r>
              <a:rPr lang="he-IL" sz="2800" dirty="0"/>
              <a:t>איזה כלים קיימים לניתוח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120747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דוגמא לגרף של קבל מעשי מאתר היצרן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265E1-1906-77A4-33D5-D3D351366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52" y="1558787"/>
            <a:ext cx="9661096" cy="442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44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למה </a:t>
            </a:r>
            <a:r>
              <a:rPr lang="en-US" dirty="0"/>
              <a:t>ESR</a:t>
            </a:r>
            <a:r>
              <a:rPr lang="he-IL" dirty="0"/>
              <a:t> תלוי תדר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dirty="0"/>
              <a:t>נחלק את ה</a:t>
            </a:r>
            <a:r>
              <a:rPr lang="en-US" dirty="0"/>
              <a:t>ESR</a:t>
            </a:r>
            <a:r>
              <a:rPr lang="he-IL" dirty="0"/>
              <a:t> ל2 חלקים:</a:t>
            </a:r>
          </a:p>
          <a:p>
            <a:pPr marL="0" indent="0" algn="r" rtl="1">
              <a:buNone/>
            </a:pPr>
            <a:r>
              <a:rPr lang="he-IL" dirty="0"/>
              <a:t>ההפסדים הדיאלקטרים</a:t>
            </a:r>
          </a:p>
          <a:p>
            <a:pPr marL="0" indent="0" algn="r" rtl="1">
              <a:buNone/>
            </a:pPr>
            <a:r>
              <a:rPr lang="he-IL" dirty="0"/>
              <a:t>הפסדי הולכה</a:t>
            </a:r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3410214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הפסדים דיאלקטרים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B49ED-D9A1-DD62-4E6E-C1EBAC8F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" y="1825625"/>
            <a:ext cx="3924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AE8BD-66F4-F427-A608-5A9D3716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322475" cy="148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E8767-652D-C957-08CF-E62BDAC026EB}"/>
              </a:ext>
            </a:extLst>
          </p:cNvPr>
          <p:cNvSpPr txBox="1"/>
          <p:nvPr/>
        </p:nvSpPr>
        <p:spPr>
          <a:xfrm>
            <a:off x="5435059" y="4155638"/>
            <a:ext cx="519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dirty="0"/>
              <a:t>סיגמא מוליכות הדיאלקטרי</a:t>
            </a:r>
          </a:p>
          <a:p>
            <a:pPr algn="r" rtl="1"/>
            <a:r>
              <a:rPr lang="he-IL" sz="2400" dirty="0"/>
              <a:t>מקדם דיאלקטרי יחסי</a:t>
            </a:r>
          </a:p>
          <a:p>
            <a:pPr algn="r" rtl="1"/>
            <a:r>
              <a:rPr lang="he-IL" sz="2400" dirty="0"/>
              <a:t>תדר</a:t>
            </a:r>
          </a:p>
          <a:p>
            <a:pPr algn="r" rtl="1"/>
            <a:r>
              <a:rPr lang="he-IL" sz="2400" dirty="0"/>
              <a:t>קיבול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97598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הפסדים דיאלקטרים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FB49ED-D9A1-DD62-4E6E-C1EBAC8F8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" y="1825625"/>
            <a:ext cx="3924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DAE8BD-66F4-F427-A608-5A9D3716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322475" cy="1489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E8767-652D-C957-08CF-E62BDAC026EB}"/>
              </a:ext>
            </a:extLst>
          </p:cNvPr>
          <p:cNvSpPr txBox="1"/>
          <p:nvPr/>
        </p:nvSpPr>
        <p:spPr>
          <a:xfrm>
            <a:off x="5435059" y="4155638"/>
            <a:ext cx="5191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400" dirty="0"/>
              <a:t>סיגמא מוליכות הדיאלקטרי</a:t>
            </a:r>
          </a:p>
          <a:p>
            <a:pPr algn="r" rtl="1"/>
            <a:r>
              <a:rPr lang="he-IL" sz="2400" dirty="0"/>
              <a:t>מקדם דיאלקטרי יחסי</a:t>
            </a:r>
          </a:p>
          <a:p>
            <a:pPr algn="r" rtl="1"/>
            <a:r>
              <a:rPr lang="he-IL" sz="2400" dirty="0"/>
              <a:t>תדר</a:t>
            </a:r>
          </a:p>
          <a:p>
            <a:pPr algn="r" rtl="1"/>
            <a:r>
              <a:rPr lang="he-IL" sz="2400" dirty="0"/>
              <a:t>קיבול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993683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הפסדי הולכה </a:t>
            </a:r>
            <a:r>
              <a:rPr lang="en-US" dirty="0"/>
              <a:t>SKIN EFFECT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A6640-8682-4370-9433-63EFCE1C4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250"/>
            <a:ext cx="5905500" cy="361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546ACB-76B1-8739-3376-330F626C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101" y="0"/>
            <a:ext cx="2236304" cy="68580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45A122-5B25-37CE-CD0A-410FB83F310F}"/>
              </a:ext>
            </a:extLst>
          </p:cNvPr>
          <p:cNvSpPr txBox="1">
            <a:spLocks/>
          </p:cNvSpPr>
          <p:nvPr/>
        </p:nvSpPr>
        <p:spPr>
          <a:xfrm>
            <a:off x="3228477" y="5506375"/>
            <a:ext cx="44413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/>
              <a:t>ה</a:t>
            </a:r>
            <a:r>
              <a:rPr lang="en-US" dirty="0"/>
              <a:t>ESL</a:t>
            </a:r>
            <a:r>
              <a:rPr lang="he-IL" dirty="0"/>
              <a:t> וה</a:t>
            </a:r>
            <a:r>
              <a:rPr lang="en-US" dirty="0"/>
              <a:t>ESR</a:t>
            </a:r>
            <a:r>
              <a:rPr lang="he-IL" dirty="0"/>
              <a:t> תלויי תדר שניהם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679154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שורה תחתונה מה אנחנו מחפשים?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45A122-5B25-37CE-CD0A-410FB83F310F}"/>
              </a:ext>
            </a:extLst>
          </p:cNvPr>
          <p:cNvSpPr txBox="1">
            <a:spLocks/>
          </p:cNvSpPr>
          <p:nvPr/>
        </p:nvSpPr>
        <p:spPr>
          <a:xfrm>
            <a:off x="1388962" y="4317357"/>
            <a:ext cx="9695371" cy="1859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dirty="0"/>
              <a:t>הרבה קיבול מול מעט השראות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he-IL" dirty="0"/>
              <a:t>הקטנת השראות מתבצעת באמצעות הקטנת גודל, ממשק ל</a:t>
            </a:r>
            <a:r>
              <a:rPr lang="en-US" dirty="0"/>
              <a:t>PLANE</a:t>
            </a:r>
            <a:endParaRPr lang="he-IL" dirty="0"/>
          </a:p>
          <a:p>
            <a:pPr marL="0" indent="0" algn="r" rtl="1">
              <a:buFont typeface="Arial" panose="020B0604020202020204" pitchFamily="34" charset="0"/>
              <a:buNone/>
            </a:pPr>
            <a:endParaRPr lang="he-IL" dirty="0"/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52870-EF87-486D-DD9D-FC3D0684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234" y="1690688"/>
            <a:ext cx="9884117" cy="22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68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שורה תחתונה מה אנחנו מחפשים?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108BC-1F1D-E4CC-4603-C27E6ED3E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6FDE0-B368-8857-E91F-6053744D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825625"/>
            <a:ext cx="94011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42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דוגמא:</a:t>
            </a:r>
            <a:endParaRPr lang="en-I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A6FE7B-BA39-90A6-B351-BF88A2322837}"/>
              </a:ext>
            </a:extLst>
          </p:cNvPr>
          <p:cNvSpPr txBox="1">
            <a:spLocks/>
          </p:cNvSpPr>
          <p:nvPr/>
        </p:nvSpPr>
        <p:spPr>
          <a:xfrm>
            <a:off x="1481559" y="1569395"/>
            <a:ext cx="9695371" cy="1451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dirty="0"/>
              <a:t>עפ"י המלצת יצרן יש לחבר קיבול מוצא ל</a:t>
            </a:r>
            <a:r>
              <a:rPr lang="en-US" dirty="0"/>
              <a:t>LDO</a:t>
            </a:r>
            <a:r>
              <a:rPr lang="he-IL" dirty="0"/>
              <a:t> של </a:t>
            </a:r>
            <a:r>
              <a:rPr lang="en-GB" dirty="0"/>
              <a:t>1uF</a:t>
            </a:r>
            <a:r>
              <a:rPr lang="he-IL" dirty="0"/>
              <a:t> בנוסף יש לחבר קבל של </a:t>
            </a:r>
            <a:r>
              <a:rPr lang="en-GB" dirty="0"/>
              <a:t>100nF</a:t>
            </a:r>
            <a:r>
              <a:rPr lang="he-IL" dirty="0"/>
              <a:t> בגודל 0805 עבור הרכיב הצרכן</a:t>
            </a:r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CBAAC4-88BD-F658-A23D-B4903EB55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1" t="37764" r="29043" b="32194"/>
          <a:stretch/>
        </p:blipFill>
        <p:spPr>
          <a:xfrm>
            <a:off x="38896" y="2720552"/>
            <a:ext cx="4497221" cy="3009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5B8591-9C7A-E5FA-C1D3-68EC38BD9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86" t="25950" r="30222" b="42658"/>
          <a:stretch/>
        </p:blipFill>
        <p:spPr>
          <a:xfrm>
            <a:off x="4904879" y="2604304"/>
            <a:ext cx="4033121" cy="3125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336260-BCFA-8EFE-4380-9D45A1984A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96" t="29339" r="30154" b="38101"/>
          <a:stretch/>
        </p:blipFill>
        <p:spPr>
          <a:xfrm>
            <a:off x="8538479" y="2604304"/>
            <a:ext cx="3822841" cy="30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91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דוגמא: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27634A-DC22-500A-999B-98FCBDBB8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772"/>
            <a:ext cx="12192000" cy="568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8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מסקנה</a:t>
            </a:r>
            <a:endParaRPr lang="en-I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96918F-1FF8-FF18-2498-B81B4391467A}"/>
              </a:ext>
            </a:extLst>
          </p:cNvPr>
          <p:cNvSpPr txBox="1">
            <a:spLocks/>
          </p:cNvSpPr>
          <p:nvPr/>
        </p:nvSpPr>
        <p:spPr>
          <a:xfrm>
            <a:off x="1481559" y="1569395"/>
            <a:ext cx="9695371" cy="1451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dirty="0"/>
              <a:t>שימוש בקבל אחד בעל ערך של </a:t>
            </a:r>
            <a:r>
              <a:rPr lang="en-GB" dirty="0"/>
              <a:t>1uF</a:t>
            </a:r>
            <a:r>
              <a:rPr lang="he-IL" dirty="0"/>
              <a:t> באריזה בעלת השראות נמוכה </a:t>
            </a:r>
            <a:r>
              <a:rPr lang="en-GB" dirty="0"/>
              <a:t>0508</a:t>
            </a:r>
            <a:r>
              <a:rPr lang="he-IL" dirty="0"/>
              <a:t> נתן ביצועים טובים יותר מאשר 2 קבלים שונים</a:t>
            </a:r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BDBFF-39A8-E1C8-D94C-55D0C1967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641" y="2829849"/>
            <a:ext cx="6507952" cy="33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איפה הבנה טובה יותר יכולה לעזור לנו?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sz="2800" dirty="0"/>
              <a:t>הורדת קבלים מיותרים (מזעור)</a:t>
            </a:r>
          </a:p>
          <a:p>
            <a:pPr algn="r" rtl="1"/>
            <a:r>
              <a:rPr lang="he-IL" sz="2800" dirty="0"/>
              <a:t>הפסקת מלחמות מיותרות בעריכה</a:t>
            </a:r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37580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en-GB" dirty="0"/>
              <a:t>Cavities</a:t>
            </a:r>
            <a:endParaRPr lang="en-I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96918F-1FF8-FF18-2498-B81B4391467A}"/>
              </a:ext>
            </a:extLst>
          </p:cNvPr>
          <p:cNvSpPr txBox="1">
            <a:spLocks/>
          </p:cNvSpPr>
          <p:nvPr/>
        </p:nvSpPr>
        <p:spPr>
          <a:xfrm>
            <a:off x="1481559" y="1569395"/>
            <a:ext cx="9695371" cy="1451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anose="020B0604020202020204" pitchFamily="34" charset="0"/>
              <a:buNone/>
            </a:pPr>
            <a:r>
              <a:rPr lang="he-IL" dirty="0"/>
              <a:t>צימוד של 2 משטחים יקרא </a:t>
            </a:r>
            <a:r>
              <a:rPr lang="en-US" dirty="0"/>
              <a:t>Cavity</a:t>
            </a:r>
            <a:r>
              <a:rPr lang="he-IL" dirty="0"/>
              <a:t> </a:t>
            </a:r>
          </a:p>
          <a:p>
            <a:pPr algn="r" rtl="1"/>
            <a:endParaRPr lang="en-GB" dirty="0"/>
          </a:p>
          <a:p>
            <a:pPr algn="r" rtl="1"/>
            <a:endParaRPr lang="he-IL" dirty="0"/>
          </a:p>
          <a:p>
            <a:pPr algn="r" rtl="1"/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FE66C-33E8-52CE-2F13-90766283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800" y="2460966"/>
            <a:ext cx="5576968" cy="352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86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קיבול של </a:t>
            </a:r>
            <a:r>
              <a:rPr lang="en-US" dirty="0"/>
              <a:t>Cavity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4F6E4-DCF1-77A0-54F3-3DEA30D4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9" y="2648010"/>
            <a:ext cx="2800350" cy="1724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A1EE9A-2E0C-7ACB-5335-61BE0FC17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19" y="1394252"/>
            <a:ext cx="2800350" cy="1550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78C62-4505-2640-1DB2-188F384842BD}"/>
                  </a:ext>
                </a:extLst>
              </p:cNvPr>
              <p:cNvSpPr txBox="1"/>
              <p:nvPr/>
            </p:nvSpPr>
            <p:spPr>
              <a:xfrm>
                <a:off x="3178819" y="2648010"/>
                <a:ext cx="7863429" cy="18503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𝐷𝑘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3200" b="0" i="0" smtClean="0">
                          <a:latin typeface="Cambria Math" panose="02040503050406030204" pitchFamily="18" charset="0"/>
                        </a:rPr>
                        <m:t>85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en-GB" sz="3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mm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𝑚𝑚</m:t>
                          </m:r>
                        </m:den>
                      </m:f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21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𝑝𝐹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78C62-4505-2640-1DB2-188F38484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19" y="2648010"/>
                <a:ext cx="7863429" cy="1850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2030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התנגדות של </a:t>
            </a:r>
            <a:r>
              <a:rPr lang="en-US" dirty="0"/>
              <a:t>Cavity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78C62-4505-2640-1DB2-188F384842BD}"/>
                  </a:ext>
                </a:extLst>
              </p:cNvPr>
              <p:cNvSpPr txBox="1"/>
              <p:nvPr/>
            </p:nvSpPr>
            <p:spPr>
              <a:xfrm>
                <a:off x="2067650" y="1874417"/>
                <a:ext cx="7863429" cy="14144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𝐿𝑒𝑛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E78C62-4505-2640-1DB2-188F38484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650" y="1874417"/>
                <a:ext cx="7863429" cy="14144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C21932D-663D-5DE2-C03C-F6DC3332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06" y="1195749"/>
            <a:ext cx="3114675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FC6FAD-69FC-CF26-A514-140A2839B2F3}"/>
                  </a:ext>
                </a:extLst>
              </p:cNvPr>
              <p:cNvSpPr txBox="1"/>
              <p:nvPr/>
            </p:nvSpPr>
            <p:spPr>
              <a:xfrm>
                <a:off x="2067650" y="3288843"/>
                <a:ext cx="786342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𝑐𝑜𝑝𝑝𝑒𝑟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FC6FAD-69FC-CF26-A514-140A2839B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650" y="3288843"/>
                <a:ext cx="786342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149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השראות של </a:t>
            </a:r>
            <a:r>
              <a:rPr lang="en-US" dirty="0"/>
              <a:t>Cavity</a:t>
            </a:r>
            <a:r>
              <a:rPr lang="he-IL" dirty="0"/>
              <a:t>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DA1C1-2338-9D5C-5579-E248D6B3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777" y="2011363"/>
            <a:ext cx="889444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34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B2FB-AADC-74D3-96B0-6BE6DD77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34" y="351183"/>
            <a:ext cx="10353762" cy="970450"/>
          </a:xfrm>
        </p:spPr>
        <p:txBody>
          <a:bodyPr/>
          <a:lstStyle/>
          <a:p>
            <a:r>
              <a:rPr lang="en-GB" dirty="0"/>
              <a:t>VRM</a:t>
            </a:r>
            <a:endParaRPr lang="en-IL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92D69D-617C-3443-8C93-26FDE6B2E2C6}"/>
              </a:ext>
            </a:extLst>
          </p:cNvPr>
          <p:cNvGrpSpPr/>
          <p:nvPr/>
        </p:nvGrpSpPr>
        <p:grpSpPr>
          <a:xfrm>
            <a:off x="3279913" y="2144238"/>
            <a:ext cx="3379304" cy="795130"/>
            <a:chOff x="1749287" y="2007705"/>
            <a:chExt cx="5539405" cy="1302025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A8A2B6D4-BB0C-4534-A4E9-C3ECF0FB087D}"/>
                </a:ext>
              </a:extLst>
            </p:cNvPr>
            <p:cNvCxnSpPr/>
            <p:nvPr/>
          </p:nvCxnSpPr>
          <p:spPr>
            <a:xfrm>
              <a:off x="1749287" y="2713383"/>
              <a:ext cx="102373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1FE55D31-6B66-C975-221A-84CA7554652E}"/>
                </a:ext>
              </a:extLst>
            </p:cNvPr>
            <p:cNvSpPr/>
            <p:nvPr/>
          </p:nvSpPr>
          <p:spPr>
            <a:xfrm>
              <a:off x="2773017" y="2007705"/>
              <a:ext cx="1023730" cy="1272208"/>
            </a:xfrm>
            <a:prstGeom prst="arc">
              <a:avLst>
                <a:gd name="adj1" fmla="val 10400733"/>
                <a:gd name="adj2" fmla="val 3004326"/>
              </a:avLst>
            </a:prstGeom>
            <a:ln w="7620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7F939574-E0B0-F29C-ACA4-EB137E354341}"/>
                </a:ext>
              </a:extLst>
            </p:cNvPr>
            <p:cNvSpPr/>
            <p:nvPr/>
          </p:nvSpPr>
          <p:spPr>
            <a:xfrm>
              <a:off x="3551582" y="2007705"/>
              <a:ext cx="1023730" cy="1272208"/>
            </a:xfrm>
            <a:prstGeom prst="arc">
              <a:avLst>
                <a:gd name="adj1" fmla="val 8152111"/>
                <a:gd name="adj2" fmla="val 2554375"/>
              </a:avLst>
            </a:prstGeom>
            <a:ln w="7620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0552AA4A-22DB-6F33-5851-3817D7E9359B}"/>
                </a:ext>
              </a:extLst>
            </p:cNvPr>
            <p:cNvSpPr/>
            <p:nvPr/>
          </p:nvSpPr>
          <p:spPr>
            <a:xfrm>
              <a:off x="4396407" y="2037522"/>
              <a:ext cx="1023730" cy="1272208"/>
            </a:xfrm>
            <a:prstGeom prst="arc">
              <a:avLst>
                <a:gd name="adj1" fmla="val 8549309"/>
                <a:gd name="adj2" fmla="val 2146968"/>
              </a:avLst>
            </a:prstGeom>
            <a:ln w="7620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7D1E69B-D016-1163-77FF-73D8039A9BA0}"/>
                </a:ext>
              </a:extLst>
            </p:cNvPr>
            <p:cNvSpPr/>
            <p:nvPr/>
          </p:nvSpPr>
          <p:spPr>
            <a:xfrm>
              <a:off x="5241232" y="2037522"/>
              <a:ext cx="1023730" cy="1272208"/>
            </a:xfrm>
            <a:prstGeom prst="arc">
              <a:avLst>
                <a:gd name="adj1" fmla="val 8549309"/>
                <a:gd name="adj2" fmla="val 257490"/>
              </a:avLst>
            </a:prstGeom>
            <a:ln w="7620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B42F31D-AB06-A956-39AA-F34D6BEECC08}"/>
                </a:ext>
              </a:extLst>
            </p:cNvPr>
            <p:cNvCxnSpPr/>
            <p:nvPr/>
          </p:nvCxnSpPr>
          <p:spPr>
            <a:xfrm>
              <a:off x="6264962" y="2713383"/>
              <a:ext cx="102373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5E4D51-4400-232C-7F85-4DA28B6FE178}"/>
              </a:ext>
            </a:extLst>
          </p:cNvPr>
          <p:cNvGrpSpPr/>
          <p:nvPr/>
        </p:nvGrpSpPr>
        <p:grpSpPr>
          <a:xfrm>
            <a:off x="6728791" y="2948473"/>
            <a:ext cx="1898373" cy="1563757"/>
            <a:chOff x="1898374" y="3667539"/>
            <a:chExt cx="1898373" cy="156375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4405AE1-2936-8E01-B5A8-640EF7C1E079}"/>
                </a:ext>
              </a:extLst>
            </p:cNvPr>
            <p:cNvCxnSpPr>
              <a:cxnSpLocks/>
            </p:cNvCxnSpPr>
            <p:nvPr/>
          </p:nvCxnSpPr>
          <p:spPr>
            <a:xfrm>
              <a:off x="1898374" y="4234070"/>
              <a:ext cx="1898373" cy="0"/>
            </a:xfrm>
            <a:prstGeom prst="line">
              <a:avLst/>
            </a:prstGeom>
            <a:ln w="7620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DE6A45-918A-4239-33E8-561366F95664}"/>
                </a:ext>
              </a:extLst>
            </p:cNvPr>
            <p:cNvCxnSpPr>
              <a:cxnSpLocks/>
            </p:cNvCxnSpPr>
            <p:nvPr/>
          </p:nvCxnSpPr>
          <p:spPr>
            <a:xfrm>
              <a:off x="1898374" y="4664765"/>
              <a:ext cx="1898373" cy="0"/>
            </a:xfrm>
            <a:prstGeom prst="line">
              <a:avLst/>
            </a:prstGeom>
            <a:ln w="7620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004424-5708-3F80-FD5D-388E95431404}"/>
                </a:ext>
              </a:extLst>
            </p:cNvPr>
            <p:cNvCxnSpPr/>
            <p:nvPr/>
          </p:nvCxnSpPr>
          <p:spPr>
            <a:xfrm flipV="1">
              <a:off x="2812773" y="3667539"/>
              <a:ext cx="0" cy="566531"/>
            </a:xfrm>
            <a:prstGeom prst="line">
              <a:avLst/>
            </a:prstGeom>
            <a:ln w="7620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42D873-EA4B-63CB-5D7B-0193156BAA5A}"/>
                </a:ext>
              </a:extLst>
            </p:cNvPr>
            <p:cNvCxnSpPr/>
            <p:nvPr/>
          </p:nvCxnSpPr>
          <p:spPr>
            <a:xfrm flipV="1">
              <a:off x="2826024" y="4664765"/>
              <a:ext cx="0" cy="566531"/>
            </a:xfrm>
            <a:prstGeom prst="line">
              <a:avLst/>
            </a:prstGeom>
            <a:ln w="76200"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7FE3A3-2026-90F7-9CA4-281CADFFFF28}"/>
              </a:ext>
            </a:extLst>
          </p:cNvPr>
          <p:cNvCxnSpPr>
            <a:cxnSpLocks/>
          </p:cNvCxnSpPr>
          <p:nvPr/>
        </p:nvCxnSpPr>
        <p:spPr>
          <a:xfrm>
            <a:off x="7643190" y="2575187"/>
            <a:ext cx="0" cy="373286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713877-7E0C-2AC0-CEB3-0B1360AB678E}"/>
              </a:ext>
            </a:extLst>
          </p:cNvPr>
          <p:cNvCxnSpPr/>
          <p:nvPr/>
        </p:nvCxnSpPr>
        <p:spPr>
          <a:xfrm>
            <a:off x="6480314" y="2560012"/>
            <a:ext cx="1162876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F60D1FA5-9DD7-EFCA-151D-1F475007F230}"/>
              </a:ext>
            </a:extLst>
          </p:cNvPr>
          <p:cNvCxnSpPr/>
          <p:nvPr/>
        </p:nvCxnSpPr>
        <p:spPr>
          <a:xfrm>
            <a:off x="7656441" y="4512230"/>
            <a:ext cx="0" cy="576605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6525111E-1E40-530E-401A-0DC88376FD66}"/>
              </a:ext>
            </a:extLst>
          </p:cNvPr>
          <p:cNvCxnSpPr/>
          <p:nvPr/>
        </p:nvCxnSpPr>
        <p:spPr>
          <a:xfrm>
            <a:off x="7424530" y="5088835"/>
            <a:ext cx="447261" cy="0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A3621AE5-77A2-7E4F-0303-8419FE5AE969}"/>
              </a:ext>
            </a:extLst>
          </p:cNvPr>
          <p:cNvCxnSpPr/>
          <p:nvPr/>
        </p:nvCxnSpPr>
        <p:spPr>
          <a:xfrm>
            <a:off x="7424530" y="5088835"/>
            <a:ext cx="218660" cy="397565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3BA84D63-79D2-3A7A-57A0-4E5973905E13}"/>
              </a:ext>
            </a:extLst>
          </p:cNvPr>
          <p:cNvCxnSpPr>
            <a:cxnSpLocks/>
          </p:cNvCxnSpPr>
          <p:nvPr/>
        </p:nvCxnSpPr>
        <p:spPr>
          <a:xfrm flipV="1">
            <a:off x="7656441" y="5123621"/>
            <a:ext cx="215350" cy="362779"/>
          </a:xfrm>
          <a:prstGeom prst="line">
            <a:avLst/>
          </a:prstGeom>
          <a:ln w="762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69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2D81-D14C-D894-3CBB-162A8F09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מאיפה מסתכלים על הבעיה?</a:t>
            </a:r>
            <a:endParaRPr lang="en-IL" dirty="0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EAAAD4F-10B6-387C-D85A-E87C3C60B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17413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4986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58EF5E-BD1A-54D5-E70F-7C98C1DCA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2835E7-218F-3F89-3EA3-FAEA9E80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5" y="12562"/>
            <a:ext cx="9414999" cy="64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14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72D81-D14C-D894-3CBB-162A8F094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הבעיה</a:t>
            </a:r>
            <a:endParaRPr lang="en-IL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52174D-3433-81E6-8903-6F280E6FD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096" y="1908313"/>
            <a:ext cx="6885332" cy="33793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120D09-1270-87CB-8EFA-B65E45BC3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7" y="573260"/>
            <a:ext cx="4545214" cy="11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7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/>
              <a:t>מה השלבים?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מגדירים את רוחב הסרט שבו אנו עובדים</a:t>
            </a:r>
          </a:p>
          <a:p>
            <a:pPr algn="r" rtl="1"/>
            <a:r>
              <a:rPr lang="he-IL" sz="2800" dirty="0"/>
              <a:t>מגדירים את ה</a:t>
            </a:r>
            <a:r>
              <a:rPr lang="en-US" sz="2800" dirty="0"/>
              <a:t>RIPPLE</a:t>
            </a:r>
            <a:r>
              <a:rPr lang="he-IL" sz="2800" dirty="0"/>
              <a:t> וה</a:t>
            </a:r>
            <a:r>
              <a:rPr lang="en-US" sz="2800" dirty="0"/>
              <a:t>DRO</a:t>
            </a:r>
            <a:r>
              <a:rPr lang="en-US" dirty="0"/>
              <a:t>P</a:t>
            </a:r>
            <a:r>
              <a:rPr lang="he-IL" dirty="0"/>
              <a:t> המקסימלי שאנחנו יכולים לספוג</a:t>
            </a:r>
          </a:p>
          <a:p>
            <a:pPr algn="r" rtl="1"/>
            <a:r>
              <a:rPr lang="he-IL" sz="2800" dirty="0"/>
              <a:t>מאפיינים </a:t>
            </a:r>
            <a:r>
              <a:rPr lang="en-US" sz="2800" dirty="0"/>
              <a:t>ZTARGET</a:t>
            </a:r>
            <a:r>
              <a:rPr lang="he-IL" sz="2800" dirty="0"/>
              <a:t> שמתאים לסעיף הקודם</a:t>
            </a:r>
          </a:p>
          <a:p>
            <a:pPr algn="r" rtl="1"/>
            <a:r>
              <a:rPr lang="he-IL" sz="2800" dirty="0"/>
              <a:t>מתכננים את רשת ה</a:t>
            </a:r>
            <a:r>
              <a:rPr lang="en-US" sz="2800" dirty="0"/>
              <a:t>PDN</a:t>
            </a:r>
            <a:r>
              <a:rPr lang="he-IL" sz="2800" dirty="0"/>
              <a:t> על פי </a:t>
            </a:r>
            <a:r>
              <a:rPr lang="he-IL" dirty="0"/>
              <a:t>ערך ה</a:t>
            </a:r>
            <a:r>
              <a:rPr lang="en-US" dirty="0"/>
              <a:t>ZTARGET</a:t>
            </a:r>
            <a:endParaRPr lang="he-IL" sz="2800" dirty="0"/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70953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 </a:t>
            </a:r>
            <a:r>
              <a:rPr lang="en-US" dirty="0"/>
              <a:t>RLC</a:t>
            </a:r>
            <a:r>
              <a:rPr lang="he-IL" dirty="0"/>
              <a:t> מה הפרמטרים שאכפת לנו מהם?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4BC31-4205-51BE-80FA-D604ECE73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he-IL" dirty="0"/>
              <a:t>תדר התהודה- הינו התדר שבו נקבל את התגובה המשמעותית ביותר למדרגה שלנו</a:t>
            </a:r>
          </a:p>
          <a:p>
            <a:pPr algn="r" rtl="1"/>
            <a:r>
              <a:rPr lang="en-US" dirty="0"/>
              <a:t>Q</a:t>
            </a:r>
            <a:r>
              <a:rPr lang="he-IL" dirty="0"/>
              <a:t>- מקדם הריסון שלנו -&gt; בתגובה למדרגה נקבל ריסון שפרופורציונלי לגודל ה</a:t>
            </a:r>
            <a:r>
              <a:rPr lang="en-US" dirty="0"/>
              <a:t>Q</a:t>
            </a:r>
            <a:r>
              <a:rPr lang="he-IL" dirty="0"/>
              <a:t> כלומר במידה ויש לנו </a:t>
            </a:r>
            <a:r>
              <a:rPr lang="en-GB" dirty="0"/>
              <a:t>Q=3</a:t>
            </a:r>
            <a:r>
              <a:rPr lang="he-IL" dirty="0"/>
              <a:t> נראה כ3 מחזורים עד לריסון</a:t>
            </a:r>
          </a:p>
          <a:p>
            <a:pPr algn="r" rtl="1"/>
            <a:r>
              <a:rPr lang="en-US" dirty="0"/>
              <a:t>ESR</a:t>
            </a:r>
            <a:r>
              <a:rPr lang="he-IL" dirty="0"/>
              <a:t>-</a:t>
            </a:r>
            <a:r>
              <a:rPr lang="en-US" dirty="0"/>
              <a:t>EPR</a:t>
            </a:r>
            <a:r>
              <a:rPr lang="he-IL" dirty="0"/>
              <a:t> – ההתנגדות בתדר </a:t>
            </a:r>
            <a:r>
              <a:rPr lang="en-US" dirty="0"/>
              <a:t>DC</a:t>
            </a:r>
            <a:r>
              <a:rPr lang="he-IL" dirty="0"/>
              <a:t> של המעגל</a:t>
            </a:r>
          </a:p>
          <a:p>
            <a:pPr algn="r" rtl="1"/>
            <a:endParaRPr lang="en-GB" dirty="0"/>
          </a:p>
          <a:p>
            <a:pPr algn="r" rtl="1"/>
            <a:endParaRPr lang="he-IL" sz="2800" dirty="0"/>
          </a:p>
          <a:p>
            <a:pPr algn="r" rtl="1"/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276157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425A-B74B-0740-2D9E-65BA2F7A4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/>
              <a:t>חזרה לבסיס מעגלי </a:t>
            </a:r>
            <a:r>
              <a:rPr lang="en-US" dirty="0"/>
              <a:t>RLC</a:t>
            </a:r>
            <a:endParaRPr lang="en-I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CE950-3C16-56C3-F3C8-1DCA1B6DC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D27750-EEEF-2BDC-CD8F-4E2B7FE98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6" r="1007"/>
          <a:stretch/>
        </p:blipFill>
        <p:spPr>
          <a:xfrm>
            <a:off x="1258956" y="1690688"/>
            <a:ext cx="10094844" cy="467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3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421</Words>
  <Application>Microsoft Office PowerPoint</Application>
  <PresentationFormat>Widescreen</PresentationFormat>
  <Paragraphs>101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Power integrity מבוא ל</vt:lpstr>
      <vt:lpstr>מה אכפת לנו?</vt:lpstr>
      <vt:lpstr>איפה הבנה טובה יותר יכולה לעזור לנו?</vt:lpstr>
      <vt:lpstr>מאיפה מסתכלים על הבעיה?</vt:lpstr>
      <vt:lpstr>PowerPoint Presentation</vt:lpstr>
      <vt:lpstr>הבעיה</vt:lpstr>
      <vt:lpstr>מה השלבים?</vt:lpstr>
      <vt:lpstr> RLC מה הפרמטרים שאכפת לנו מהם?</vt:lpstr>
      <vt:lpstr>חזרה לבסיס מעגלי RLC</vt:lpstr>
      <vt:lpstr>PowerPoint Presentation</vt:lpstr>
      <vt:lpstr>ממה מורכבת רשת הPDN שלנו</vt:lpstr>
      <vt:lpstr>קבלים</vt:lpstr>
      <vt:lpstr>סוגי קבלים</vt:lpstr>
      <vt:lpstr>MLCC</vt:lpstr>
      <vt:lpstr> גודל MLCC</vt:lpstr>
      <vt:lpstr> סימון MLCC</vt:lpstr>
      <vt:lpstr>שינוי בטמפ', תדר,מתח MLCC</vt:lpstr>
      <vt:lpstr>קבל מעשי מודל מסדר ראשון</vt:lpstr>
      <vt:lpstr>קבל מעשי מודל מסדר ראשון</vt:lpstr>
      <vt:lpstr>דוגמא לגרף של קבל מעשי מאתר היצרן</vt:lpstr>
      <vt:lpstr>למה ESR תלוי תדר</vt:lpstr>
      <vt:lpstr>הפסדים דיאלקטרים</vt:lpstr>
      <vt:lpstr>הפסדים דיאלקטרים</vt:lpstr>
      <vt:lpstr>הפסדי הולכה SKIN EFFECT</vt:lpstr>
      <vt:lpstr>שורה תחתונה מה אנחנו מחפשים?</vt:lpstr>
      <vt:lpstr>שורה תחתונה מה אנחנו מחפשים?</vt:lpstr>
      <vt:lpstr>דוגמא:</vt:lpstr>
      <vt:lpstr>דוגמא:</vt:lpstr>
      <vt:lpstr>מסקנה</vt:lpstr>
      <vt:lpstr>Cavities</vt:lpstr>
      <vt:lpstr>קיבול של Cavity</vt:lpstr>
      <vt:lpstr>התנגדות של Cavity</vt:lpstr>
      <vt:lpstr>השראות של Cavity </vt:lpstr>
      <vt:lpstr>VRM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integrity מבוא ל</dc:title>
  <dc:creator>omry mizrahi</dc:creator>
  <cp:lastModifiedBy>omry mizrahi</cp:lastModifiedBy>
  <cp:revision>1</cp:revision>
  <dcterms:created xsi:type="dcterms:W3CDTF">2023-09-30T20:47:07Z</dcterms:created>
  <dcterms:modified xsi:type="dcterms:W3CDTF">2023-12-13T07:05:51Z</dcterms:modified>
</cp:coreProperties>
</file>